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8" r:id="rId16"/>
    <p:sldId id="271" r:id="rId17"/>
    <p:sldId id="272" r:id="rId18"/>
    <p:sldId id="273" r:id="rId19"/>
    <p:sldId id="274" r:id="rId20"/>
    <p:sldId id="275" r:id="rId21"/>
    <p:sldId id="276" r:id="rId22"/>
    <p:sldId id="277" r:id="rId23"/>
    <p:sldId id="269" r:id="rId2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8" roundtripDataSignature="AMtx7mhM6yxCcS7ctRrPdTZuYYrdZAEnA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0D1F6-0917-452C-802A-C9B35C12C691}" v="237" dt="2024-09-01T11:50:51.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1" d="100"/>
          <a:sy n="111" d="100"/>
        </p:scale>
        <p:origin x="1650"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121"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12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12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1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118" Type="http://customschemas.google.com/relationships/presentationmetadata" Target="metadata"/></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r>
              <a:rPr lang="en-US"/>
              <a:t>Click to edit Master title style</a:t>
            </a:r>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en-US"/>
              <a:t>Click to edit Master text styles</a:t>
            </a: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86800" cy="487363"/>
          </a:xfrm>
        </p:spPr>
        <p:txBody>
          <a:bodyPr/>
          <a:lstStyle/>
          <a:p>
            <a:r>
              <a:rPr lang="en-US"/>
              <a:t>Click to edit Master title style</a:t>
            </a:r>
          </a:p>
        </p:txBody>
      </p:sp>
      <p:sp>
        <p:nvSpPr>
          <p:cNvPr id="3" name="Text Placeholder 2"/>
          <p:cNvSpPr>
            <a:spLocks noGrp="1"/>
          </p:cNvSpPr>
          <p:nvPr>
            <p:ph type="body" sz="half" idx="1"/>
          </p:nvPr>
        </p:nvSpPr>
        <p:spPr>
          <a:xfrm>
            <a:off x="304800" y="990600"/>
            <a:ext cx="4191000" cy="5135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4191000" cy="5135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A presentation of eSyst.org</a:t>
            </a:r>
          </a:p>
        </p:txBody>
      </p:sp>
      <p:sp>
        <p:nvSpPr>
          <p:cNvPr id="6" name="Rectangle 6"/>
          <p:cNvSpPr>
            <a:spLocks noGrp="1" noChangeArrowheads="1"/>
          </p:cNvSpPr>
          <p:nvPr>
            <p:ph type="sldNum" sz="quarter" idx="11"/>
          </p:nvPr>
        </p:nvSpPr>
        <p:spPr>
          <a:ln/>
        </p:spPr>
        <p:txBody>
          <a:bodyPr/>
          <a:lstStyle>
            <a:lvl1pPr>
              <a:defRPr/>
            </a:lvl1pPr>
          </a:lstStyle>
          <a:p>
            <a:fld id="{2749D493-8DDA-4B99-B7CC-61042BCC6AA7}" type="slidenum">
              <a:rPr lang="en-US" altLang="en-US"/>
              <a:pPr/>
              <a:t>‹#›</a:t>
            </a:fld>
            <a:endParaRPr lang="en-US" altLang="en-US"/>
          </a:p>
        </p:txBody>
      </p:sp>
    </p:spTree>
    <p:extLst>
      <p:ext uri="{BB962C8B-B14F-4D97-AF65-F5344CB8AC3E}">
        <p14:creationId xmlns:p14="http://schemas.microsoft.com/office/powerpoint/2010/main" val="2168277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4">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4">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4">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5">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en/photo/1392589" TargetMode="External"/><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wallpapertip.com/wpic/hRThhb_underwater-sea-water-hd/" TargetMode="External"/><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www.pixelstalk.net/underwater-wallpaper-download-free/" TargetMode="External"/><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tpsearchtool.com/images/underwater-photography-of-ocean-free-stock-photo" TargetMode="Externa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1562303"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1415774" TargetMode="External"/><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en/photo/1562303"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Underwater_world.jpg" TargetMode="External"/><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D40AA5-0521-E284-2E18-C870D6B278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9" name="Rectangle 2">
            <a:extLst>
              <a:ext uri="{FF2B5EF4-FFF2-40B4-BE49-F238E27FC236}">
                <a16:creationId xmlns:a16="http://schemas.microsoft.com/office/drawing/2014/main" id="{44934557-EC3A-129C-25AF-4EBB3E829884}"/>
              </a:ext>
            </a:extLst>
          </p:cNvPr>
          <p:cNvSpPr>
            <a:spLocks noChangeArrowheads="1"/>
          </p:cNvSpPr>
          <p:nvPr/>
        </p:nvSpPr>
        <p:spPr bwMode="auto">
          <a:xfrm>
            <a:off x="1579526" y="667879"/>
            <a:ext cx="5479641" cy="222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209484" bIns="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Front End Engineering-II</a:t>
            </a:r>
            <a:endParaRPr kumimoji="0" lang="en-US" altLang="en-US" sz="1300" b="1" i="0" u="none" strike="noStrike" cap="none" normalizeH="0" baseline="0" dirty="0">
              <a:ln>
                <a:noFill/>
              </a:ln>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Project Report </a:t>
            </a:r>
            <a:endParaRPr kumimoji="0" lang="en-US" altLang="en-US" sz="6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Semester-III (Batch-2023)</a:t>
            </a:r>
            <a:endParaRPr kumimoji="0" lang="en-US" altLang="en-US" sz="1300" b="1" i="0" u="none" strike="noStrike" cap="none" normalizeH="0" baseline="0" dirty="0">
              <a:ln>
                <a:noFill/>
              </a:ln>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r>
              <a:rPr kumimoji="0" lang="en-US" altLang="en-US" sz="3000" b="1" i="0" u="sng"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Leviathan Drones</a:t>
            </a:r>
            <a:endParaRPr kumimoji="0" lang="en-US" altLang="en-US" sz="3000" b="1" i="0" u="sng"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image1.png" descr="A red and white sign&#10;&#10;Description automatically generated with low confidence">
            <a:extLst>
              <a:ext uri="{FF2B5EF4-FFF2-40B4-BE49-F238E27FC236}">
                <a16:creationId xmlns:a16="http://schemas.microsoft.com/office/drawing/2014/main" id="{2F095AA6-CCC7-F73E-62AD-9E3015C30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972"/>
          <a:stretch>
            <a:fillRect/>
          </a:stretch>
        </p:blipFill>
        <p:spPr bwMode="auto">
          <a:xfrm>
            <a:off x="3533481" y="2395728"/>
            <a:ext cx="2416175" cy="14938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1D782042-53D2-EA30-C8D7-C195557A8891}"/>
              </a:ext>
            </a:extLst>
          </p:cNvPr>
          <p:cNvSpPr>
            <a:spLocks noChangeArrowheads="1"/>
          </p:cNvSpPr>
          <p:nvPr/>
        </p:nvSpPr>
        <p:spPr bwMode="auto">
          <a:xfrm>
            <a:off x="1" y="4050197"/>
            <a:ext cx="8906256" cy="197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209484"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Supervised by: </a:t>
            </a:r>
            <a:r>
              <a:rPr lang="en-US" altLang="en-US" sz="1200" b="1"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US" sz="1200" b="1"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Submitted By:</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latin typeface="Times New Roman" panose="02020603050405020304" pitchFamily="18" charset="0"/>
                <a:ea typeface="Calibri" panose="020F0502020204030204" pitchFamily="34" charset="0"/>
                <a:cs typeface="Times New Roman" panose="02020603050405020304" pitchFamily="18" charset="0"/>
              </a:rPr>
              <a:t>Thirupathy M</a:t>
            </a:r>
            <a:r>
              <a:rPr kumimoji="0" lang="en-US" altLang="en-US" sz="1200" i="0"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Harsainyam Singh(2310991840)</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dirty="0">
                <a:latin typeface="Times New Roman" panose="02020603050405020304" pitchFamily="18" charset="0"/>
                <a:ea typeface="Calibri" panose="020F0502020204030204" pitchFamily="34" charset="0"/>
                <a:cs typeface="Times New Roman" panose="02020603050405020304" pitchFamily="18" charset="0"/>
              </a:rPr>
              <a:t>				          		                   Kavita Sharma(2310991868)</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Keshav Bhalla(231009869)</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dirty="0">
                <a:latin typeface="Times New Roman" panose="02020603050405020304" pitchFamily="18" charset="0"/>
                <a:ea typeface="Calibri" panose="020F0502020204030204" pitchFamily="34" charset="0"/>
                <a:cs typeface="Times New Roman" panose="02020603050405020304" pitchFamily="18" charset="0"/>
              </a:rPr>
              <a:t>							L Manjila Singha(2310991881)</a:t>
            </a:r>
            <a:endParaRPr kumimoji="0" lang="en-US" altLang="en-US" sz="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Department of Computer Science and Engineering</a:t>
            </a:r>
            <a:endParaRPr kumimoji="0" lang="en-US" altLang="en-US" sz="1300" b="1" i="0" u="none" strike="noStrike" cap="none" normalizeH="0" baseline="0" dirty="0">
              <a:ln>
                <a:noFill/>
              </a:ln>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Chitkara</a:t>
            </a:r>
            <a:r>
              <a:rPr kumimoji="0" lang="en-US" altLang="en-US" sz="14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University Institute of Engineering &amp; Technology, </a:t>
            </a:r>
            <a:endParaRPr kumimoji="0" lang="en-US" altLang="en-US" sz="1300" b="1" i="0" u="none" strike="noStrike" cap="none" normalizeH="0" baseline="0" dirty="0">
              <a:ln>
                <a:noFill/>
              </a:ln>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Chitkara</a:t>
            </a:r>
            <a:r>
              <a:rPr kumimoji="0" lang="en-US" altLang="en-US" sz="14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University, Punjab</a:t>
            </a:r>
            <a:endParaRPr kumimoji="0" lang="en-US" altLang="en-US" sz="1300" b="1" i="0" u="none" strike="noStrike" cap="none" normalizeH="0" baseline="0" dirty="0">
              <a:ln>
                <a:noFill/>
              </a:ln>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0760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5059-1BBB-147E-D4D0-83C8AB5241B0}"/>
              </a:ext>
            </a:extLst>
          </p:cNvPr>
          <p:cNvSpPr>
            <a:spLocks noGrp="1"/>
          </p:cNvSpPr>
          <p:nvPr>
            <p:ph type="title"/>
          </p:nvPr>
        </p:nvSpPr>
        <p:spPr/>
        <p:txBody>
          <a:bodyPr/>
          <a:lstStyle/>
          <a:p>
            <a:r>
              <a:rPr lang="en-IN" dirty="0"/>
              <a:t>Modules</a:t>
            </a:r>
          </a:p>
        </p:txBody>
      </p:sp>
      <p:sp>
        <p:nvSpPr>
          <p:cNvPr id="3" name="Text Placeholder 2">
            <a:extLst>
              <a:ext uri="{FF2B5EF4-FFF2-40B4-BE49-F238E27FC236}">
                <a16:creationId xmlns:a16="http://schemas.microsoft.com/office/drawing/2014/main" id="{4CB0EB47-5EC3-A3A2-1581-138280D4C561}"/>
              </a:ext>
            </a:extLst>
          </p:cNvPr>
          <p:cNvSpPr>
            <a:spLocks noGrp="1"/>
          </p:cNvSpPr>
          <p:nvPr>
            <p:ph type="body" idx="1"/>
          </p:nvPr>
        </p:nvSpPr>
        <p:spPr>
          <a:xfrm>
            <a:off x="457200" y="936624"/>
            <a:ext cx="8229600" cy="5573903"/>
          </a:xfrm>
        </p:spPr>
        <p:txBody>
          <a:bodyPr/>
          <a:lstStyle/>
          <a:p>
            <a:pPr marL="114300" indent="0">
              <a:buNone/>
            </a:pPr>
            <a:r>
              <a:rPr lang="en-US" sz="1200" dirty="0"/>
              <a:t>1.      </a:t>
            </a:r>
            <a:r>
              <a:rPr lang="en-US" sz="1500" dirty="0"/>
              <a:t>Home/Feed Page</a:t>
            </a:r>
          </a:p>
          <a:p>
            <a:r>
              <a:rPr lang="en-US" sz="1500" dirty="0"/>
              <a:t>Navigation Bar</a:t>
            </a:r>
          </a:p>
          <a:p>
            <a:r>
              <a:rPr lang="en-US" sz="1500" dirty="0"/>
              <a:t>Link to home page,  About, How it works ,Tutorial, Showcase ,Shop, Contact.</a:t>
            </a:r>
          </a:p>
          <a:p>
            <a:r>
              <a:rPr lang="en-US" sz="1500" dirty="0"/>
              <a:t>Website name. </a:t>
            </a:r>
          </a:p>
          <a:p>
            <a:r>
              <a:rPr lang="en-US" sz="1500" dirty="0"/>
              <a:t>Feed</a:t>
            </a:r>
          </a:p>
          <a:p>
            <a:r>
              <a:rPr lang="en-US" sz="1500" dirty="0"/>
              <a:t>Underwater theme with text, images.</a:t>
            </a:r>
          </a:p>
          <a:p>
            <a:r>
              <a:rPr lang="en-US" sz="1500" dirty="0"/>
              <a:t>Engagement buttons: Explore,  Shop.</a:t>
            </a:r>
          </a:p>
          <a:p>
            <a:r>
              <a:rPr lang="en-US" sz="1500" dirty="0"/>
              <a:t>Footer section :Copyright reserved logo, privacy policy, terms of service.</a:t>
            </a:r>
          </a:p>
          <a:p>
            <a:r>
              <a:rPr lang="en-US" sz="1500" dirty="0"/>
              <a:t>Parallax effect used in background .</a:t>
            </a:r>
          </a:p>
          <a:p>
            <a:r>
              <a:rPr lang="en-US" sz="1500" dirty="0"/>
              <a:t>Animation and highlights in heading.</a:t>
            </a:r>
          </a:p>
          <a:p>
            <a:r>
              <a:rPr lang="en-US" sz="1500" dirty="0"/>
              <a:t>Key features mentioned. </a:t>
            </a:r>
          </a:p>
          <a:p>
            <a:pPr marL="114300" indent="0">
              <a:buNone/>
            </a:pPr>
            <a:endParaRPr lang="en-US" sz="1500" dirty="0"/>
          </a:p>
          <a:p>
            <a:pPr marL="114300" indent="0">
              <a:buNone/>
            </a:pPr>
            <a:r>
              <a:rPr lang="en-US" sz="1500" dirty="0"/>
              <a:t>2.  About Page</a:t>
            </a:r>
          </a:p>
          <a:p>
            <a:pPr marL="114300" indent="0">
              <a:buNone/>
            </a:pPr>
            <a:endParaRPr lang="en-US" sz="1500" dirty="0"/>
          </a:p>
          <a:p>
            <a:pPr marL="114300" indent="0">
              <a:buNone/>
            </a:pPr>
            <a:r>
              <a:rPr lang="en-US" sz="1500" dirty="0"/>
              <a:t>1.Heading</a:t>
            </a:r>
          </a:p>
          <a:p>
            <a:r>
              <a:rPr lang="en-US" sz="1500" dirty="0"/>
              <a:t>Animated heading with animated background.</a:t>
            </a:r>
          </a:p>
          <a:p>
            <a:r>
              <a:rPr lang="en-US" sz="1500" dirty="0"/>
              <a:t>Highlighted subheading with content </a:t>
            </a:r>
          </a:p>
          <a:p>
            <a:pPr marL="114300" indent="0">
              <a:buNone/>
            </a:pPr>
            <a:r>
              <a:rPr lang="en-US" sz="1500" dirty="0"/>
              <a:t>2. Content </a:t>
            </a:r>
          </a:p>
          <a:p>
            <a:r>
              <a:rPr lang="en-US" sz="1500" dirty="0"/>
              <a:t>Drone image with animated zooming effect.</a:t>
            </a:r>
          </a:p>
          <a:p>
            <a:r>
              <a:rPr lang="en-US" sz="1500" dirty="0"/>
              <a:t>Feedback from our clients.</a:t>
            </a:r>
          </a:p>
          <a:p>
            <a:pPr marL="114300" indent="0">
              <a:buNone/>
            </a:pPr>
            <a:endParaRPr lang="en-IN" sz="1200" dirty="0"/>
          </a:p>
        </p:txBody>
      </p:sp>
      <p:sp>
        <p:nvSpPr>
          <p:cNvPr id="4" name="Slide Number Placeholder 3">
            <a:extLst>
              <a:ext uri="{FF2B5EF4-FFF2-40B4-BE49-F238E27FC236}">
                <a16:creationId xmlns:a16="http://schemas.microsoft.com/office/drawing/2014/main" id="{90A1396A-62A2-3132-5850-64CFDE91F4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261687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50000"/>
          </a:blip>
          <a:tile tx="0" ty="0" sx="100000" sy="100000" flip="none" algn="tl"/>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69890F-8541-C603-A2ED-90B94A8A7A5D}"/>
              </a:ext>
            </a:extLst>
          </p:cNvPr>
          <p:cNvSpPr>
            <a:spLocks noGrp="1"/>
          </p:cNvSpPr>
          <p:nvPr>
            <p:ph type="body" idx="1"/>
          </p:nvPr>
        </p:nvSpPr>
        <p:spPr>
          <a:xfrm>
            <a:off x="356616" y="877824"/>
            <a:ext cx="8229600" cy="5705856"/>
          </a:xfrm>
        </p:spPr>
        <p:txBody>
          <a:bodyPr/>
          <a:lstStyle/>
          <a:p>
            <a:pPr marL="342900" indent="-228600">
              <a:buAutoNum type="arabicPeriod" startAt="3"/>
            </a:pPr>
            <a:r>
              <a:rPr lang="en-US" sz="1200" dirty="0"/>
              <a:t>How it works page.	</a:t>
            </a:r>
          </a:p>
          <a:p>
            <a:r>
              <a:rPr lang="en-US" sz="1200" dirty="0"/>
              <a:t>Heading</a:t>
            </a:r>
          </a:p>
          <a:p>
            <a:r>
              <a:rPr lang="en-US" sz="1200" dirty="0"/>
              <a:t>Heading with an underwater theme background.</a:t>
            </a:r>
          </a:p>
          <a:p>
            <a:r>
              <a:rPr lang="en-US" sz="1200" dirty="0"/>
              <a:t>Key features</a:t>
            </a:r>
          </a:p>
          <a:p>
            <a:r>
              <a:rPr lang="en-US" sz="1200" dirty="0"/>
              <a:t>Features provided in our drone.</a:t>
            </a:r>
          </a:p>
          <a:p>
            <a:r>
              <a:rPr lang="en-US" sz="1200" dirty="0"/>
              <a:t>Shop Now Button </a:t>
            </a:r>
          </a:p>
          <a:p>
            <a:r>
              <a:rPr lang="en-US" sz="1200" dirty="0"/>
              <a:t>Footer section</a:t>
            </a:r>
          </a:p>
          <a:p>
            <a:r>
              <a:rPr lang="en-US" sz="1200" dirty="0"/>
              <a:t>Copyright reserved logo, privacy policy, terms of service.</a:t>
            </a:r>
          </a:p>
          <a:p>
            <a:pPr marL="114300" indent="0">
              <a:buNone/>
            </a:pPr>
            <a:endParaRPr lang="en-US" sz="1200" dirty="0"/>
          </a:p>
          <a:p>
            <a:pPr marL="342900" indent="-228600">
              <a:buAutoNum type="arabicPeriod" startAt="4"/>
            </a:pPr>
            <a:r>
              <a:rPr lang="en-US" sz="1200" dirty="0"/>
              <a:t>Tutorials Page</a:t>
            </a:r>
          </a:p>
          <a:p>
            <a:r>
              <a:rPr lang="en-US" sz="1200" dirty="0"/>
              <a:t>Heading</a:t>
            </a:r>
          </a:p>
          <a:p>
            <a:r>
              <a:rPr lang="en-US" sz="1200" dirty="0"/>
              <a:t>Animated underwater theme background with heading .</a:t>
            </a:r>
          </a:p>
          <a:p>
            <a:r>
              <a:rPr lang="en-US" sz="1200" dirty="0"/>
              <a:t>Planning section</a:t>
            </a:r>
          </a:p>
          <a:p>
            <a:r>
              <a:rPr lang="en-US" sz="1200" dirty="0"/>
              <a:t>Comprehensive planning on building the drones using </a:t>
            </a:r>
            <a:r>
              <a:rPr lang="en-US" sz="1200" dirty="0" err="1"/>
              <a:t>css</a:t>
            </a:r>
            <a:r>
              <a:rPr lang="en-US" sz="1200" dirty="0"/>
              <a:t> for enhancement.</a:t>
            </a:r>
          </a:p>
          <a:p>
            <a:r>
              <a:rPr lang="en-US" sz="1200" dirty="0"/>
              <a:t>Live effect images of components required.</a:t>
            </a:r>
          </a:p>
          <a:p>
            <a:r>
              <a:rPr lang="en-US" sz="1200" dirty="0"/>
              <a:t>Link directed to shop for component purchase.</a:t>
            </a:r>
          </a:p>
          <a:p>
            <a:pPr marL="114300" indent="0">
              <a:buNone/>
            </a:pPr>
            <a:endParaRPr lang="en-US" sz="1200" dirty="0"/>
          </a:p>
          <a:p>
            <a:pPr marL="114300" indent="0">
              <a:buNone/>
            </a:pPr>
            <a:r>
              <a:rPr lang="en-US" sz="1200" dirty="0"/>
              <a:t> 5.   Showcase Page	</a:t>
            </a:r>
          </a:p>
          <a:p>
            <a:pPr algn="just"/>
            <a:r>
              <a:rPr lang="en-US" sz="1200" dirty="0"/>
              <a:t>Live effect underground  background.</a:t>
            </a:r>
          </a:p>
          <a:p>
            <a:r>
              <a:rPr lang="en-US" sz="1200" dirty="0"/>
              <a:t>Animated color changing Explore button.  </a:t>
            </a:r>
          </a:p>
          <a:p>
            <a:r>
              <a:rPr lang="en-US" sz="1200" dirty="0"/>
              <a:t>Images of drones with a learn more button.</a:t>
            </a:r>
          </a:p>
          <a:p>
            <a:r>
              <a:rPr lang="en-US" sz="1200" dirty="0"/>
              <a:t>3D shadow effect images.</a:t>
            </a:r>
          </a:p>
          <a:p>
            <a:pPr marL="114300" indent="0">
              <a:buNone/>
            </a:pPr>
            <a:endParaRPr lang="en-IN" sz="1200" dirty="0"/>
          </a:p>
        </p:txBody>
      </p:sp>
      <p:sp>
        <p:nvSpPr>
          <p:cNvPr id="4" name="Slide Number Placeholder 3">
            <a:extLst>
              <a:ext uri="{FF2B5EF4-FFF2-40B4-BE49-F238E27FC236}">
                <a16:creationId xmlns:a16="http://schemas.microsoft.com/office/drawing/2014/main" id="{D66EBBE8-2242-B67C-201F-19699B92E9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5702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155423-41E3-2085-2C0C-6E675A54398C}"/>
              </a:ext>
            </a:extLst>
          </p:cNvPr>
          <p:cNvSpPr>
            <a:spLocks noGrp="1"/>
          </p:cNvSpPr>
          <p:nvPr>
            <p:ph type="body" idx="1"/>
          </p:nvPr>
        </p:nvSpPr>
        <p:spPr>
          <a:xfrm>
            <a:off x="320040" y="1005840"/>
            <a:ext cx="8229600" cy="5038344"/>
          </a:xfrm>
        </p:spPr>
        <p:txBody>
          <a:bodyPr/>
          <a:lstStyle/>
          <a:p>
            <a:pPr marL="203200" indent="0">
              <a:spcBef>
                <a:spcPts val="30"/>
              </a:spcBef>
              <a:buNone/>
              <a:tabLst>
                <a:tab pos="520065" algn="l"/>
              </a:tabLst>
            </a:pPr>
            <a:endParaRPr lang="en-US" sz="1200" b="1" dirty="0">
              <a:latin typeface="Times New Roman" panose="02020603050405020304" pitchFamily="18" charset="0"/>
              <a:ea typeface="Times New Roman" panose="02020603050405020304" pitchFamily="18" charset="0"/>
            </a:endParaRPr>
          </a:p>
          <a:p>
            <a:pPr marL="203200" indent="0">
              <a:spcBef>
                <a:spcPts val="30"/>
              </a:spcBef>
              <a:buNone/>
              <a:tabLst>
                <a:tab pos="520065" algn="l"/>
              </a:tabLst>
            </a:pPr>
            <a:endParaRPr lang="en-IN" sz="1200" b="1" dirty="0">
              <a:effectLst/>
              <a:latin typeface="Times New Roman" panose="02020603050405020304" pitchFamily="18" charset="0"/>
              <a:ea typeface="Times New Roman" panose="02020603050405020304" pitchFamily="18" charset="0"/>
            </a:endParaRPr>
          </a:p>
          <a:p>
            <a:pPr marL="0" lvl="0" indent="0">
              <a:lnSpc>
                <a:spcPts val="1410"/>
              </a:lnSpc>
              <a:spcBef>
                <a:spcPts val="1300"/>
              </a:spcBef>
              <a:spcAft>
                <a:spcPts val="0"/>
              </a:spcAft>
              <a:buSzPts val="1000"/>
              <a:buNone/>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6. </a:t>
            </a:r>
            <a:r>
              <a:rPr lang="en-IN" sz="1200" dirty="0">
                <a:latin typeface="Times New Roman" panose="02020603050405020304" pitchFamily="18" charset="0"/>
                <a:ea typeface="Times New Roman" panose="02020603050405020304" pitchFamily="18" charset="0"/>
              </a:rPr>
              <a:t>Contact Pages:</a:t>
            </a: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3d effect form</a:t>
            </a:r>
          </a:p>
          <a:p>
            <a:pPr marL="171450" indent="-171450">
              <a:lnSpc>
                <a:spcPts val="1410"/>
              </a:lnSpc>
              <a:spcBef>
                <a:spcPts val="1300"/>
              </a:spcBef>
              <a:buSzPts val="1000"/>
              <a:tabLst>
                <a:tab pos="457200" algn="l"/>
                <a:tab pos="520065" algn="l"/>
                <a:tab pos="977265" algn="l"/>
              </a:tabLst>
            </a:pPr>
            <a:r>
              <a:rPr lang="en-IN" sz="1200" dirty="0">
                <a:latin typeface="Times New Roman" panose="02020603050405020304" pitchFamily="18" charset="0"/>
                <a:ea typeface="Times New Roman" panose="02020603050405020304" pitchFamily="18" charset="0"/>
              </a:rPr>
              <a:t>With hover effect</a:t>
            </a: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Popping sending message</a:t>
            </a:r>
          </a:p>
          <a:p>
            <a:pPr marL="0" lvl="0" indent="0">
              <a:lnSpc>
                <a:spcPts val="1410"/>
              </a:lnSpc>
              <a:spcBef>
                <a:spcPts val="1300"/>
              </a:spcBef>
              <a:spcAft>
                <a:spcPts val="0"/>
              </a:spcAft>
              <a:buSzPts val="1000"/>
              <a:buNone/>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7. Login/Signup Page:</a:t>
            </a:r>
          </a:p>
          <a:p>
            <a:pPr marL="171450" indent="-171450">
              <a:lnSpc>
                <a:spcPts val="1410"/>
              </a:lnSpc>
              <a:spcBef>
                <a:spcPts val="1300"/>
              </a:spcBef>
              <a:buSzPts val="1000"/>
              <a:tabLst>
                <a:tab pos="457200" algn="l"/>
                <a:tab pos="520065" algn="l"/>
                <a:tab pos="977265" algn="l"/>
              </a:tabLst>
            </a:pPr>
            <a:r>
              <a:rPr lang="en-IN" sz="1200" dirty="0">
                <a:latin typeface="Times New Roman" panose="02020603050405020304" pitchFamily="18" charset="0"/>
                <a:ea typeface="Times New Roman" panose="02020603050405020304" pitchFamily="18" charset="0"/>
              </a:rPr>
              <a:t>Login Page</a:t>
            </a:r>
            <a:endParaRPr lang="en-IN" sz="1200" b="0"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Username/Email &amp; Password Fields</a:t>
            </a:r>
            <a:endParaRPr lang="en-IN" sz="1200" b="1"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Remember Me Checkbox</a:t>
            </a:r>
            <a:endParaRPr lang="en-IN" sz="1200" b="1"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Forgot Password Link</a:t>
            </a:r>
            <a:endParaRPr lang="en-IN" sz="1200" b="1"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Login Button</a:t>
            </a:r>
            <a:endParaRPr lang="en-IN" sz="1200" b="1"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Social Login Options</a:t>
            </a:r>
            <a:endParaRPr lang="en-IN" sz="1200" b="1"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Error Messages</a:t>
            </a:r>
            <a:endParaRPr lang="en-IN" sz="1200" b="1"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Redirect to Signup</a:t>
            </a:r>
            <a:endParaRPr lang="en-IN" sz="1200" b="1" dirty="0">
              <a:effectLst/>
              <a:latin typeface="Times New Roman" panose="02020603050405020304" pitchFamily="18" charset="0"/>
              <a:ea typeface="Times New Roman" panose="02020603050405020304" pitchFamily="18" charset="0"/>
            </a:endParaRPr>
          </a:p>
          <a:p>
            <a:pPr marL="114300" indent="0">
              <a:buNone/>
            </a:pPr>
            <a:endParaRPr lang="en-IN" sz="1200" dirty="0"/>
          </a:p>
        </p:txBody>
      </p:sp>
      <p:sp>
        <p:nvSpPr>
          <p:cNvPr id="4" name="Slide Number Placeholder 3">
            <a:extLst>
              <a:ext uri="{FF2B5EF4-FFF2-40B4-BE49-F238E27FC236}">
                <a16:creationId xmlns:a16="http://schemas.microsoft.com/office/drawing/2014/main" id="{B9721D1D-10E2-7684-BF20-92E9D8BE0B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1188981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extLst>
              <a:ext uri="{837473B0-CC2E-450A-ABE3-18F120FF3D39}">
                <a1611:picAttrSrcUrl xmlns:a1611="http://schemas.microsoft.com/office/drawing/2016/11/main" r:id="rId3"/>
              </a:ext>
            </a:extLst>
          </a:blip>
          <a:srcRect/>
          <a:stretch>
            <a:fillRect l="-17000" r="-17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7D2B03-3AA2-9ADF-C6BA-8EB9B7475615}"/>
              </a:ext>
            </a:extLst>
          </p:cNvPr>
          <p:cNvSpPr>
            <a:spLocks noGrp="1"/>
          </p:cNvSpPr>
          <p:nvPr>
            <p:ph type="body" idx="1"/>
          </p:nvPr>
        </p:nvSpPr>
        <p:spPr/>
        <p:txBody>
          <a:bodyPr/>
          <a:lstStyle/>
          <a:p>
            <a:pPr marL="203200" indent="0">
              <a:lnSpc>
                <a:spcPts val="1410"/>
              </a:lnSpc>
              <a:spcBef>
                <a:spcPts val="1300"/>
              </a:spcBef>
              <a:buNone/>
              <a:tabLst>
                <a:tab pos="520065" algn="l"/>
                <a:tab pos="977265" algn="l"/>
              </a:tabLst>
            </a:pPr>
            <a:r>
              <a:rPr lang="en-IN" sz="1200" b="1" dirty="0">
                <a:effectLst/>
                <a:latin typeface="Times New Roman" panose="02020603050405020304" pitchFamily="18" charset="0"/>
                <a:ea typeface="Times New Roman" panose="02020603050405020304" pitchFamily="18" charset="0"/>
              </a:rPr>
              <a:t>7. Signup Page:</a:t>
            </a: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Username, Email, Password &amp; Confirm Password Fields</a:t>
            </a:r>
            <a:endParaRPr lang="en-IN" sz="1200" b="1"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Terms and Conditions Checkbox</a:t>
            </a:r>
            <a:endParaRPr lang="en-IN" sz="1200" b="1"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Signup Button</a:t>
            </a:r>
            <a:endParaRPr lang="en-IN" sz="1200" b="1"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Social Signup Options</a:t>
            </a:r>
            <a:endParaRPr lang="en-IN" sz="1200" b="1"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Email Verification</a:t>
            </a:r>
            <a:endParaRPr lang="en-IN" sz="1200" b="1" dirty="0">
              <a:effectLst/>
              <a:latin typeface="Times New Roman" panose="02020603050405020304" pitchFamily="18" charset="0"/>
              <a:ea typeface="Times New Roman" panose="02020603050405020304" pitchFamily="18" charset="0"/>
            </a:endParaRPr>
          </a:p>
          <a:p>
            <a:pPr marL="171450" indent="-171450">
              <a:lnSpc>
                <a:spcPts val="1410"/>
              </a:lnSpc>
              <a:spcBef>
                <a:spcPts val="1300"/>
              </a:spcBef>
              <a:buSzPts val="1000"/>
              <a:tabLst>
                <a:tab pos="457200" algn="l"/>
                <a:tab pos="520065" algn="l"/>
                <a:tab pos="977265" algn="l"/>
              </a:tabLst>
            </a:pPr>
            <a:r>
              <a:rPr lang="en-IN" sz="1200" b="0" dirty="0">
                <a:effectLst/>
                <a:latin typeface="Times New Roman" panose="02020603050405020304" pitchFamily="18" charset="0"/>
                <a:ea typeface="Times New Roman" panose="02020603050405020304" pitchFamily="18" charset="0"/>
              </a:rPr>
              <a:t>Error Handling</a:t>
            </a:r>
            <a:endParaRPr lang="en-IN" sz="1200" b="1" dirty="0">
              <a:effectLst/>
              <a:latin typeface="Times New Roman" panose="02020603050405020304" pitchFamily="18" charset="0"/>
              <a:ea typeface="Times New Roman" panose="02020603050405020304" pitchFamily="18" charset="0"/>
            </a:endParaRPr>
          </a:p>
          <a:p>
            <a:pPr marL="114300" indent="0">
              <a:buNone/>
            </a:pPr>
            <a:endParaRPr lang="en-US" sz="1200" dirty="0"/>
          </a:p>
          <a:p>
            <a:pPr marL="114300" indent="0">
              <a:buNone/>
            </a:pPr>
            <a:r>
              <a:rPr lang="en-US" sz="1200" dirty="0"/>
              <a:t>8.  Help page.</a:t>
            </a:r>
          </a:p>
          <a:p>
            <a:pPr marL="114300" indent="0">
              <a:buNone/>
            </a:pPr>
            <a:r>
              <a:rPr lang="en-US" sz="1200" dirty="0"/>
              <a:t>• Search Bar: Quick access to relevant help topics.</a:t>
            </a:r>
          </a:p>
          <a:p>
            <a:pPr marL="114300" indent="0">
              <a:buNone/>
            </a:pPr>
            <a:r>
              <a:rPr lang="en-US" sz="1200" dirty="0"/>
              <a:t>• FAQs: Common questions with instant answers.</a:t>
            </a:r>
          </a:p>
          <a:p>
            <a:pPr marL="114300" indent="0">
              <a:buNone/>
            </a:pPr>
            <a:r>
              <a:rPr lang="en-US" sz="1200" dirty="0"/>
              <a:t>• Support Categories: Organized help by topics (e.g., Account, Billing).</a:t>
            </a:r>
          </a:p>
          <a:p>
            <a:pPr marL="114300" indent="0">
              <a:buNone/>
            </a:pPr>
            <a:r>
              <a:rPr lang="en-US" sz="1200" dirty="0"/>
              <a:t>• Contact Options: Email, chat, or phone support.</a:t>
            </a:r>
          </a:p>
          <a:p>
            <a:pPr marL="114300" indent="0">
              <a:buNone/>
            </a:pPr>
            <a:r>
              <a:rPr lang="en-US" sz="1200" dirty="0"/>
              <a:t>• Guides: Step-by-step tutorials.</a:t>
            </a:r>
          </a:p>
          <a:p>
            <a:pPr marL="114300" indent="0">
              <a:buNone/>
            </a:pPr>
            <a:endParaRPr lang="en-IN" sz="1200" dirty="0"/>
          </a:p>
        </p:txBody>
      </p:sp>
      <p:sp>
        <p:nvSpPr>
          <p:cNvPr id="4" name="Slide Number Placeholder 3">
            <a:extLst>
              <a:ext uri="{FF2B5EF4-FFF2-40B4-BE49-F238E27FC236}">
                <a16:creationId xmlns:a16="http://schemas.microsoft.com/office/drawing/2014/main" id="{9F46F69A-CF10-7145-7A31-0817753F24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1069761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B1E9-7B8C-5FBB-AAF8-EC1C9B7650B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Screenshots</a:t>
            </a:r>
          </a:p>
        </p:txBody>
      </p:sp>
      <p:sp>
        <p:nvSpPr>
          <p:cNvPr id="4" name="Slide Number Placeholder 3">
            <a:extLst>
              <a:ext uri="{FF2B5EF4-FFF2-40B4-BE49-F238E27FC236}">
                <a16:creationId xmlns:a16="http://schemas.microsoft.com/office/drawing/2014/main" id="{7972E166-C2DF-36C4-05DB-A9B6B07C36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FB24465F-F1FA-B752-4D6B-D00914A6116B}"/>
              </a:ext>
            </a:extLst>
          </p:cNvPr>
          <p:cNvPicPr>
            <a:picLocks noChangeAspect="1"/>
          </p:cNvPicPr>
          <p:nvPr/>
        </p:nvPicPr>
        <p:blipFill>
          <a:blip r:embed="rId2"/>
          <a:stretch>
            <a:fillRect/>
          </a:stretch>
        </p:blipFill>
        <p:spPr>
          <a:xfrm>
            <a:off x="0" y="1404525"/>
            <a:ext cx="9144000" cy="5013527"/>
          </a:xfrm>
          <a:prstGeom prst="rect">
            <a:avLst/>
          </a:prstGeom>
        </p:spPr>
      </p:pic>
    </p:spTree>
    <p:extLst>
      <p:ext uri="{BB962C8B-B14F-4D97-AF65-F5344CB8AC3E}">
        <p14:creationId xmlns:p14="http://schemas.microsoft.com/office/powerpoint/2010/main" val="561682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97C658-0F01-87E2-8A36-88B111EDD4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3" name="Picture 2">
            <a:extLst>
              <a:ext uri="{FF2B5EF4-FFF2-40B4-BE49-F238E27FC236}">
                <a16:creationId xmlns:a16="http://schemas.microsoft.com/office/drawing/2014/main" id="{0A1C3E39-9A9B-BAE4-F0C8-5DF651D7276D}"/>
              </a:ext>
            </a:extLst>
          </p:cNvPr>
          <p:cNvPicPr>
            <a:picLocks noChangeAspect="1"/>
          </p:cNvPicPr>
          <p:nvPr/>
        </p:nvPicPr>
        <p:blipFill>
          <a:blip r:embed="rId2"/>
          <a:stretch>
            <a:fillRect/>
          </a:stretch>
        </p:blipFill>
        <p:spPr>
          <a:xfrm>
            <a:off x="0" y="1098391"/>
            <a:ext cx="9144000" cy="4661218"/>
          </a:xfrm>
          <a:prstGeom prst="rect">
            <a:avLst/>
          </a:prstGeom>
        </p:spPr>
      </p:pic>
    </p:spTree>
    <p:extLst>
      <p:ext uri="{BB962C8B-B14F-4D97-AF65-F5344CB8AC3E}">
        <p14:creationId xmlns:p14="http://schemas.microsoft.com/office/powerpoint/2010/main" val="2461687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A0D76D-B985-5E92-9928-14D75C9BF1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2" name="Recording 2024-09-01 174258">
            <a:hlinkClick r:id="" action="ppaction://media"/>
            <a:extLst>
              <a:ext uri="{FF2B5EF4-FFF2-40B4-BE49-F238E27FC236}">
                <a16:creationId xmlns:a16="http://schemas.microsoft.com/office/drawing/2014/main" id="{9FC253EC-F507-F96A-C79F-507410F4C2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97478"/>
            <a:ext cx="9144000" cy="4770409"/>
          </a:xfrm>
          <a:prstGeom prst="rect">
            <a:avLst/>
          </a:prstGeom>
        </p:spPr>
      </p:pic>
      <p:sp>
        <p:nvSpPr>
          <p:cNvPr id="5" name="TextBox 4">
            <a:extLst>
              <a:ext uri="{FF2B5EF4-FFF2-40B4-BE49-F238E27FC236}">
                <a16:creationId xmlns:a16="http://schemas.microsoft.com/office/drawing/2014/main" id="{98C6BE08-640A-8CB7-B04E-52011DF52C06}"/>
              </a:ext>
            </a:extLst>
          </p:cNvPr>
          <p:cNvSpPr txBox="1"/>
          <p:nvPr/>
        </p:nvSpPr>
        <p:spPr>
          <a:xfrm>
            <a:off x="-17252" y="874258"/>
            <a:ext cx="4589252" cy="523220"/>
          </a:xfrm>
          <a:prstGeom prst="rect">
            <a:avLst/>
          </a:prstGeom>
          <a:noFill/>
        </p:spPr>
        <p:txBody>
          <a:bodyPr wrap="square">
            <a:spAutoFit/>
          </a:bodyPr>
          <a:lstStyle/>
          <a:p>
            <a:r>
              <a:rPr lang="en-US" sz="2800" b="1" dirty="0">
                <a:solidFill>
                  <a:srgbClr val="002060"/>
                </a:solidFill>
              </a:rPr>
              <a:t>Properties -:</a:t>
            </a:r>
            <a:endParaRPr lang="en-IN" sz="2800" b="1" dirty="0">
              <a:solidFill>
                <a:srgbClr val="002060"/>
              </a:solidFill>
            </a:endParaRPr>
          </a:p>
        </p:txBody>
      </p:sp>
    </p:spTree>
    <p:extLst>
      <p:ext uri="{BB962C8B-B14F-4D97-AF65-F5344CB8AC3E}">
        <p14:creationId xmlns:p14="http://schemas.microsoft.com/office/powerpoint/2010/main" val="391445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3E08C8-FDBB-65DD-8700-E7A6CD987F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2" name="Recording 2024-09-01 174553">
            <a:hlinkClick r:id="" action="ppaction://media"/>
            <a:extLst>
              <a:ext uri="{FF2B5EF4-FFF2-40B4-BE49-F238E27FC236}">
                <a16:creationId xmlns:a16="http://schemas.microsoft.com/office/drawing/2014/main" id="{E3C44DED-2BE9-45CD-0D5D-A4ACFED62F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02588"/>
            <a:ext cx="9144000" cy="5053761"/>
          </a:xfrm>
          <a:prstGeom prst="rect">
            <a:avLst/>
          </a:prstGeom>
        </p:spPr>
      </p:pic>
      <p:sp>
        <p:nvSpPr>
          <p:cNvPr id="3" name="TextBox 2">
            <a:extLst>
              <a:ext uri="{FF2B5EF4-FFF2-40B4-BE49-F238E27FC236}">
                <a16:creationId xmlns:a16="http://schemas.microsoft.com/office/drawing/2014/main" id="{BD43FE27-4EB0-CFAB-0777-C331B0B6D872}"/>
              </a:ext>
            </a:extLst>
          </p:cNvPr>
          <p:cNvSpPr txBox="1"/>
          <p:nvPr/>
        </p:nvSpPr>
        <p:spPr>
          <a:xfrm>
            <a:off x="0" y="779367"/>
            <a:ext cx="2799164" cy="523220"/>
          </a:xfrm>
          <a:prstGeom prst="rect">
            <a:avLst/>
          </a:prstGeom>
          <a:noFill/>
        </p:spPr>
        <p:txBody>
          <a:bodyPr wrap="none" rtlCol="0">
            <a:spAutoFit/>
          </a:bodyPr>
          <a:lstStyle/>
          <a:p>
            <a:r>
              <a:rPr lang="en-US" sz="2800" b="1" dirty="0">
                <a:solidFill>
                  <a:srgbClr val="002060"/>
                </a:solidFill>
              </a:rPr>
              <a:t>How It Works -:</a:t>
            </a:r>
            <a:endParaRPr lang="en-IN" sz="2800" b="1" dirty="0">
              <a:solidFill>
                <a:srgbClr val="002060"/>
              </a:solidFill>
            </a:endParaRPr>
          </a:p>
        </p:txBody>
      </p:sp>
    </p:spTree>
    <p:extLst>
      <p:ext uri="{BB962C8B-B14F-4D97-AF65-F5344CB8AC3E}">
        <p14:creationId xmlns:p14="http://schemas.microsoft.com/office/powerpoint/2010/main" val="363862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D30A5B-0048-44FD-B8DE-E5FDF39741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3" name="Picture 2">
            <a:extLst>
              <a:ext uri="{FF2B5EF4-FFF2-40B4-BE49-F238E27FC236}">
                <a16:creationId xmlns:a16="http://schemas.microsoft.com/office/drawing/2014/main" id="{972F67E0-8DB7-44A0-2120-953AE1BDD5FD}"/>
              </a:ext>
            </a:extLst>
          </p:cNvPr>
          <p:cNvPicPr>
            <a:picLocks noChangeAspect="1"/>
          </p:cNvPicPr>
          <p:nvPr/>
        </p:nvPicPr>
        <p:blipFill>
          <a:blip r:embed="rId2"/>
          <a:stretch>
            <a:fillRect/>
          </a:stretch>
        </p:blipFill>
        <p:spPr>
          <a:xfrm>
            <a:off x="0" y="1518338"/>
            <a:ext cx="9144000" cy="5020574"/>
          </a:xfrm>
          <a:prstGeom prst="rect">
            <a:avLst/>
          </a:prstGeom>
        </p:spPr>
      </p:pic>
      <p:sp>
        <p:nvSpPr>
          <p:cNvPr id="7" name="TextBox 6">
            <a:extLst>
              <a:ext uri="{FF2B5EF4-FFF2-40B4-BE49-F238E27FC236}">
                <a16:creationId xmlns:a16="http://schemas.microsoft.com/office/drawing/2014/main" id="{C06071F1-E535-5099-6AEE-4CBEB51375EC}"/>
              </a:ext>
            </a:extLst>
          </p:cNvPr>
          <p:cNvSpPr txBox="1"/>
          <p:nvPr/>
        </p:nvSpPr>
        <p:spPr>
          <a:xfrm>
            <a:off x="0" y="924481"/>
            <a:ext cx="4572000" cy="523220"/>
          </a:xfrm>
          <a:prstGeom prst="rect">
            <a:avLst/>
          </a:prstGeom>
          <a:noFill/>
        </p:spPr>
        <p:txBody>
          <a:bodyPr wrap="square">
            <a:spAutoFit/>
          </a:bodyPr>
          <a:lstStyle/>
          <a:p>
            <a:r>
              <a:rPr lang="en-US" sz="2800" b="1" dirty="0">
                <a:solidFill>
                  <a:srgbClr val="002060"/>
                </a:solidFill>
              </a:rPr>
              <a:t>About Us -:</a:t>
            </a:r>
            <a:endParaRPr lang="en-IN" sz="2800" b="1" dirty="0">
              <a:solidFill>
                <a:srgbClr val="002060"/>
              </a:solidFill>
            </a:endParaRPr>
          </a:p>
        </p:txBody>
      </p:sp>
    </p:spTree>
    <p:extLst>
      <p:ext uri="{BB962C8B-B14F-4D97-AF65-F5344CB8AC3E}">
        <p14:creationId xmlns:p14="http://schemas.microsoft.com/office/powerpoint/2010/main" val="3992375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A187D6-15E9-08A3-7FAA-BEBC494A7B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6" name="Picture 5">
            <a:extLst>
              <a:ext uri="{FF2B5EF4-FFF2-40B4-BE49-F238E27FC236}">
                <a16:creationId xmlns:a16="http://schemas.microsoft.com/office/drawing/2014/main" id="{93CA9A3C-3A44-0B0F-4F87-4FCAF1450E72}"/>
              </a:ext>
            </a:extLst>
          </p:cNvPr>
          <p:cNvPicPr>
            <a:picLocks noChangeAspect="1"/>
          </p:cNvPicPr>
          <p:nvPr/>
        </p:nvPicPr>
        <p:blipFill>
          <a:blip r:embed="rId2"/>
          <a:stretch>
            <a:fillRect/>
          </a:stretch>
        </p:blipFill>
        <p:spPr>
          <a:xfrm>
            <a:off x="0" y="1411030"/>
            <a:ext cx="9144000" cy="4035940"/>
          </a:xfrm>
          <a:prstGeom prst="rect">
            <a:avLst/>
          </a:prstGeom>
        </p:spPr>
      </p:pic>
    </p:spTree>
    <p:extLst>
      <p:ext uri="{BB962C8B-B14F-4D97-AF65-F5344CB8AC3E}">
        <p14:creationId xmlns:p14="http://schemas.microsoft.com/office/powerpoint/2010/main" val="4239938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alphaModFix amt="60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561F-682E-13D0-27C0-5BA24A386E0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Abstract</a:t>
            </a:r>
          </a:p>
        </p:txBody>
      </p:sp>
      <p:sp>
        <p:nvSpPr>
          <p:cNvPr id="3" name="Text Placeholder 2">
            <a:extLst>
              <a:ext uri="{FF2B5EF4-FFF2-40B4-BE49-F238E27FC236}">
                <a16:creationId xmlns:a16="http://schemas.microsoft.com/office/drawing/2014/main" id="{69D7490B-EDD1-1D0A-A258-5F74D2F04513}"/>
              </a:ext>
            </a:extLst>
          </p:cNvPr>
          <p:cNvSpPr>
            <a:spLocks noGrp="1"/>
          </p:cNvSpPr>
          <p:nvPr>
            <p:ph type="body" idx="1"/>
          </p:nvPr>
        </p:nvSpPr>
        <p:spPr/>
        <p:txBody>
          <a:bodyPr/>
          <a:lstStyle/>
          <a:p>
            <a:r>
              <a:rPr lang="en-US" sz="1800" dirty="0"/>
              <a:t>The Leviathan Drones project focuses on the development of a comprehensive website designed to showcase our innovative underwater drones. The website serves a dual purpose: to educate users on the assembly and operation of these drones through detailed tutorials, and to provide a platform for the future sale of our products and their components.</a:t>
            </a:r>
          </a:p>
          <a:p>
            <a:r>
              <a:rPr lang="en-US" sz="1800" dirty="0"/>
              <a:t>Our goal is to create an intuitive, user-friendly website using HTML and CSS, emphasizing responsive design to ensure accessibility across various devices. By combining educational content with an e-commerce section, the website aims to attract a diverse audience, from hobbyists to professionals in underwater exploration. This presentation outlines the structure, features, and expected outcomes of the Leviathan Drones website, highlighting its potential to serve as both an educational resource and a commercial platform.</a:t>
            </a:r>
          </a:p>
          <a:p>
            <a:endParaRPr lang="en-IN" sz="1800" dirty="0"/>
          </a:p>
        </p:txBody>
      </p:sp>
      <p:sp>
        <p:nvSpPr>
          <p:cNvPr id="4" name="Slide Number Placeholder 3">
            <a:extLst>
              <a:ext uri="{FF2B5EF4-FFF2-40B4-BE49-F238E27FC236}">
                <a16:creationId xmlns:a16="http://schemas.microsoft.com/office/drawing/2014/main" id="{D1AE23EF-EAFC-F2F8-DEC1-CAA4AAEFBC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3479430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FC97F4-006D-F8F6-3385-A47ED224D9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B932EBD0-AC30-52A2-D80D-372FDB46A152}"/>
              </a:ext>
            </a:extLst>
          </p:cNvPr>
          <p:cNvPicPr>
            <a:picLocks noChangeAspect="1"/>
          </p:cNvPicPr>
          <p:nvPr/>
        </p:nvPicPr>
        <p:blipFill>
          <a:blip r:embed="rId2"/>
          <a:stretch>
            <a:fillRect/>
          </a:stretch>
        </p:blipFill>
        <p:spPr>
          <a:xfrm>
            <a:off x="0" y="981791"/>
            <a:ext cx="9144000" cy="4894418"/>
          </a:xfrm>
          <a:prstGeom prst="rect">
            <a:avLst/>
          </a:prstGeom>
        </p:spPr>
      </p:pic>
    </p:spTree>
    <p:extLst>
      <p:ext uri="{BB962C8B-B14F-4D97-AF65-F5344CB8AC3E}">
        <p14:creationId xmlns:p14="http://schemas.microsoft.com/office/powerpoint/2010/main" val="1247300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27B5AD-97B1-CD67-4733-4847FD4448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8" name="Picture 7">
            <a:extLst>
              <a:ext uri="{FF2B5EF4-FFF2-40B4-BE49-F238E27FC236}">
                <a16:creationId xmlns:a16="http://schemas.microsoft.com/office/drawing/2014/main" id="{1713A620-6FB7-7479-4011-8BF85751CC3B}"/>
              </a:ext>
            </a:extLst>
          </p:cNvPr>
          <p:cNvPicPr>
            <a:picLocks noChangeAspect="1"/>
          </p:cNvPicPr>
          <p:nvPr/>
        </p:nvPicPr>
        <p:blipFill>
          <a:blip r:embed="rId2"/>
          <a:stretch>
            <a:fillRect/>
          </a:stretch>
        </p:blipFill>
        <p:spPr>
          <a:xfrm>
            <a:off x="0" y="1213283"/>
            <a:ext cx="9144000" cy="4431433"/>
          </a:xfrm>
          <a:prstGeom prst="rect">
            <a:avLst/>
          </a:prstGeom>
        </p:spPr>
      </p:pic>
    </p:spTree>
    <p:extLst>
      <p:ext uri="{BB962C8B-B14F-4D97-AF65-F5344CB8AC3E}">
        <p14:creationId xmlns:p14="http://schemas.microsoft.com/office/powerpoint/2010/main" val="1706566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AC4557-C779-ACFB-8D1C-281E8D0121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6" name="Picture 5">
            <a:extLst>
              <a:ext uri="{FF2B5EF4-FFF2-40B4-BE49-F238E27FC236}">
                <a16:creationId xmlns:a16="http://schemas.microsoft.com/office/drawing/2014/main" id="{72BC1CD5-F876-D5B0-3C45-EFACB57CC66C}"/>
              </a:ext>
            </a:extLst>
          </p:cNvPr>
          <p:cNvPicPr>
            <a:picLocks noChangeAspect="1"/>
          </p:cNvPicPr>
          <p:nvPr/>
        </p:nvPicPr>
        <p:blipFill>
          <a:blip r:embed="rId2"/>
          <a:stretch>
            <a:fillRect/>
          </a:stretch>
        </p:blipFill>
        <p:spPr>
          <a:xfrm>
            <a:off x="0" y="1084838"/>
            <a:ext cx="9144000" cy="4688323"/>
          </a:xfrm>
          <a:prstGeom prst="rect">
            <a:avLst/>
          </a:prstGeom>
        </p:spPr>
      </p:pic>
    </p:spTree>
    <p:extLst>
      <p:ext uri="{BB962C8B-B14F-4D97-AF65-F5344CB8AC3E}">
        <p14:creationId xmlns:p14="http://schemas.microsoft.com/office/powerpoint/2010/main" val="2213273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extLst>
              <a:ext uri="{837473B0-CC2E-450A-ABE3-18F120FF3D39}">
                <a1611:picAttrSrcUrl xmlns:a1611="http://schemas.microsoft.com/office/drawing/2016/11/main" r:id="rId3"/>
              </a:ext>
            </a:extLst>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EA3D-3F59-CCDC-4275-F24E2309D32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Conclusions</a:t>
            </a:r>
          </a:p>
        </p:txBody>
      </p:sp>
      <p:sp>
        <p:nvSpPr>
          <p:cNvPr id="3" name="Text Placeholder 2">
            <a:extLst>
              <a:ext uri="{FF2B5EF4-FFF2-40B4-BE49-F238E27FC236}">
                <a16:creationId xmlns:a16="http://schemas.microsoft.com/office/drawing/2014/main" id="{96D87327-088B-0EBD-A56D-F8B820BECF97}"/>
              </a:ext>
            </a:extLst>
          </p:cNvPr>
          <p:cNvSpPr>
            <a:spLocks noGrp="1"/>
          </p:cNvSpPr>
          <p:nvPr>
            <p:ph type="body" idx="1"/>
          </p:nvPr>
        </p:nvSpPr>
        <p:spPr>
          <a:xfrm>
            <a:off x="457200" y="950976"/>
            <a:ext cx="8229600" cy="2478024"/>
          </a:xfrm>
          <a:noFill/>
        </p:spPr>
        <p:txBody>
          <a:bodyPr/>
          <a:lstStyle/>
          <a:p>
            <a:pPr algn="just"/>
            <a:r>
              <a:rPr lang="en-US" sz="2000" dirty="0"/>
              <a:t>The Leviathan Drones website successfully showcases our innovative underwater drones while providing educational resources to users. With a focus on user experience through responsive design and clear structure, the website serves as both an informative platform and a foundation for future e-commerce opportunities. This project not only enhances the visibility of Leviathan Drones but also supports the growth of the underwater exploration community, positioning us for future advancements.</a:t>
            </a:r>
            <a:endParaRPr lang="en-IN" sz="2000" dirty="0"/>
          </a:p>
        </p:txBody>
      </p:sp>
      <p:sp>
        <p:nvSpPr>
          <p:cNvPr id="4" name="Slide Number Placeholder 3">
            <a:extLst>
              <a:ext uri="{FF2B5EF4-FFF2-40B4-BE49-F238E27FC236}">
                <a16:creationId xmlns:a16="http://schemas.microsoft.com/office/drawing/2014/main" id="{BBD484B1-8D7E-5075-625B-480E483B96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415544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36320-2DAF-7FC2-D438-73B2E245F66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Table Of Contents</a:t>
            </a:r>
          </a:p>
        </p:txBody>
      </p:sp>
      <p:sp>
        <p:nvSpPr>
          <p:cNvPr id="4" name="Slide Number Placeholder 3">
            <a:extLst>
              <a:ext uri="{FF2B5EF4-FFF2-40B4-BE49-F238E27FC236}">
                <a16:creationId xmlns:a16="http://schemas.microsoft.com/office/drawing/2014/main" id="{D3638A4B-EDF8-50F9-C899-34A2BD5662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Rectangle 1">
            <a:extLst>
              <a:ext uri="{FF2B5EF4-FFF2-40B4-BE49-F238E27FC236}">
                <a16:creationId xmlns:a16="http://schemas.microsoft.com/office/drawing/2014/main" id="{931AC925-B992-A090-1A17-5FA26DA0D20E}"/>
              </a:ext>
            </a:extLst>
          </p:cNvPr>
          <p:cNvSpPr>
            <a:spLocks noGrp="1" noChangeArrowheads="1"/>
          </p:cNvSpPr>
          <p:nvPr>
            <p:ph type="body" idx="1"/>
          </p:nvPr>
        </p:nvSpPr>
        <p:spPr bwMode="auto">
          <a:xfrm>
            <a:off x="725999" y="1582787"/>
            <a:ext cx="565099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Introduction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Problem Definition and Requirements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Modules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Results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Conclusions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References </a:t>
            </a:r>
          </a:p>
        </p:txBody>
      </p:sp>
    </p:spTree>
    <p:extLst>
      <p:ext uri="{BB962C8B-B14F-4D97-AF65-F5344CB8AC3E}">
        <p14:creationId xmlns:p14="http://schemas.microsoft.com/office/powerpoint/2010/main" val="2002191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extLst>
              <a:ext uri="{837473B0-CC2E-450A-ABE3-18F120FF3D39}">
                <a1611:picAttrSrcUrl xmlns:a1611="http://schemas.microsoft.com/office/drawing/2016/11/main" r:id="rId3"/>
              </a:ext>
            </a:extLst>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8527A-E8DD-CA07-8599-ECFCEFD3631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E6D96A87-A23E-D11E-F398-57BEFECAA889}"/>
              </a:ext>
            </a:extLst>
          </p:cNvPr>
          <p:cNvSpPr>
            <a:spLocks noGrp="1"/>
          </p:cNvSpPr>
          <p:nvPr>
            <p:ph type="body" idx="1"/>
          </p:nvPr>
        </p:nvSpPr>
        <p:spPr>
          <a:noFill/>
        </p:spPr>
        <p:txBody>
          <a:bodyPr/>
          <a:lstStyle/>
          <a:p>
            <a:pPr marL="114300" indent="0">
              <a:buNone/>
            </a:pPr>
            <a:r>
              <a:rPr lang="en-US" sz="1800" b="1" u="sng" dirty="0"/>
              <a:t>Background:</a:t>
            </a:r>
          </a:p>
          <a:p>
            <a:r>
              <a:rPr lang="en-US" sz="1800" dirty="0"/>
              <a:t>Leviathan Drones is a pioneering project focused on the design and development of underwater drones. These drones are engineered for various applications, including marine exploration, research, and underwater photography. The project was initiated to get affordable underwater technology, offering a versatile tool for both hobbyists and professionals and learning enthusiasts.</a:t>
            </a:r>
          </a:p>
          <a:p>
            <a:endParaRPr lang="en-US" sz="1800" dirty="0"/>
          </a:p>
          <a:p>
            <a:r>
              <a:rPr lang="en-US" sz="1800" dirty="0"/>
              <a:t>As underwater environments pose unique challenges, Leviathan Drones are built to withstand extreme conditions while providing high-quality performance. The need for a dedicated online platform became apparent to not only showcase the capabilities of these drones but also to educate users on their construction and operation.</a:t>
            </a:r>
            <a:endParaRPr lang="en-IN" sz="1800" dirty="0"/>
          </a:p>
        </p:txBody>
      </p:sp>
      <p:sp>
        <p:nvSpPr>
          <p:cNvPr id="4" name="Slide Number Placeholder 3">
            <a:extLst>
              <a:ext uri="{FF2B5EF4-FFF2-40B4-BE49-F238E27FC236}">
                <a16:creationId xmlns:a16="http://schemas.microsoft.com/office/drawing/2014/main" id="{87AC735F-7347-26D0-5E8A-7991FA4CA6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565969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extLst>
              <a:ext uri="{837473B0-CC2E-450A-ABE3-18F120FF3D39}">
                <a1611:picAttrSrcUrl xmlns:a1611="http://schemas.microsoft.com/office/drawing/2016/11/main" r:id="rId3"/>
              </a:ext>
            </a:extLst>
          </a:blip>
          <a:srcRect/>
          <a:stretch>
            <a:fillRect l="-6000" r="-6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04190E-3CF5-B654-C459-41EA7B87A94A}"/>
              </a:ext>
            </a:extLst>
          </p:cNvPr>
          <p:cNvSpPr>
            <a:spLocks noGrp="1"/>
          </p:cNvSpPr>
          <p:nvPr>
            <p:ph type="body" idx="1"/>
          </p:nvPr>
        </p:nvSpPr>
        <p:spPr/>
        <p:txBody>
          <a:bodyPr/>
          <a:lstStyle/>
          <a:p>
            <a:pPr marL="114300" indent="0">
              <a:buNone/>
            </a:pPr>
            <a:r>
              <a:rPr lang="en-US" sz="1800" b="1" u="sng" dirty="0"/>
              <a:t>Objectives:</a:t>
            </a:r>
          </a:p>
          <a:p>
            <a:pPr>
              <a:buFont typeface="Arial" panose="020B0604020202020204" pitchFamily="34" charset="0"/>
              <a:buChar char="•"/>
            </a:pPr>
            <a:r>
              <a:rPr lang="en-US" sz="1800" b="1" dirty="0"/>
              <a:t>Showcase the Drones:</a:t>
            </a:r>
            <a:r>
              <a:rPr lang="en-US" sz="1800" dirty="0"/>
              <a:t> To create an engaging online presence where potential users and buyers can learn about the different models of Leviathan Drones, their features, and their applications.</a:t>
            </a:r>
          </a:p>
          <a:p>
            <a:pPr>
              <a:buFont typeface="Arial" panose="020B0604020202020204" pitchFamily="34" charset="0"/>
              <a:buChar char="•"/>
            </a:pPr>
            <a:r>
              <a:rPr lang="en-US" sz="1800" b="1" dirty="0"/>
              <a:t>Educate and Empower:</a:t>
            </a:r>
            <a:r>
              <a:rPr lang="en-US" sz="1800" dirty="0"/>
              <a:t> To develop a comprehensive tutorial section within the website, featuring step-by-step guides, videos, and resources that teach users how to assemble and operate the drones.</a:t>
            </a:r>
          </a:p>
          <a:p>
            <a:pPr>
              <a:buFont typeface="Arial" panose="020B0604020202020204" pitchFamily="34" charset="0"/>
              <a:buChar char="•"/>
            </a:pPr>
            <a:r>
              <a:rPr lang="en-US" sz="1800" b="1" dirty="0"/>
              <a:t>E-commerce Platform:</a:t>
            </a:r>
            <a:r>
              <a:rPr lang="en-US" sz="1800" dirty="0"/>
              <a:t> To lay the groundwork for an e-commerce section where the drones and their components can be sold, making the technology more accessible to a wider audience.</a:t>
            </a:r>
          </a:p>
          <a:p>
            <a:endParaRPr lang="en-IN" sz="1800" dirty="0"/>
          </a:p>
        </p:txBody>
      </p:sp>
      <p:sp>
        <p:nvSpPr>
          <p:cNvPr id="4" name="Slide Number Placeholder 3">
            <a:extLst>
              <a:ext uri="{FF2B5EF4-FFF2-40B4-BE49-F238E27FC236}">
                <a16:creationId xmlns:a16="http://schemas.microsoft.com/office/drawing/2014/main" id="{0398582F-D21E-A715-6BEE-C0E0C64E43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1558739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extLst>
              <a:ext uri="{837473B0-CC2E-450A-ABE3-18F120FF3D39}">
                <a1611:picAttrSrcUrl xmlns:a1611="http://schemas.microsoft.com/office/drawing/2016/11/main" r:id="rId3"/>
              </a:ext>
            </a:extLst>
          </a:blip>
          <a:srcRect/>
          <a:stretch>
            <a:fillRect l="-17000" r="-17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A38B1D-9795-1B3B-83D2-4C56C29D5EE0}"/>
              </a:ext>
            </a:extLst>
          </p:cNvPr>
          <p:cNvSpPr>
            <a:spLocks noGrp="1"/>
          </p:cNvSpPr>
          <p:nvPr>
            <p:ph type="body" idx="1"/>
          </p:nvPr>
        </p:nvSpPr>
        <p:spPr/>
        <p:txBody>
          <a:bodyPr/>
          <a:lstStyle/>
          <a:p>
            <a:pPr marL="114300" indent="0">
              <a:buNone/>
            </a:pPr>
            <a:r>
              <a:rPr lang="en-US" sz="1800" b="1" u="sng" dirty="0"/>
              <a:t>Significance:</a:t>
            </a:r>
          </a:p>
          <a:p>
            <a:r>
              <a:rPr lang="en-US" sz="1800" dirty="0"/>
              <a:t>The Leviathan Drones website is more than just a digital brochure; it is a hub for knowledge, innovation, and commerce in the underwater technology sector. By providing detailed tutorials and an accessible platform for purchasing drone parts, the website supports the growing community of underwater drone enthusiasts and professionals. </a:t>
            </a:r>
          </a:p>
          <a:p>
            <a:r>
              <a:rPr lang="en-US" sz="1800" dirty="0"/>
              <a:t>This project not only contributes to the advancement of underwater exploration tools but also opens up new educational opportunities for users around the world.</a:t>
            </a:r>
          </a:p>
          <a:p>
            <a:r>
              <a:rPr lang="en-US" sz="1800" dirty="0"/>
              <a:t>This website will be a valuable resource for anyone interested in underwater drones, whether they are looking to purchase, learn, or contribute to the field of marine technology.</a:t>
            </a:r>
            <a:endParaRPr lang="en-IN" sz="1800" dirty="0"/>
          </a:p>
        </p:txBody>
      </p:sp>
      <p:sp>
        <p:nvSpPr>
          <p:cNvPr id="4" name="Slide Number Placeholder 3">
            <a:extLst>
              <a:ext uri="{FF2B5EF4-FFF2-40B4-BE49-F238E27FC236}">
                <a16:creationId xmlns:a16="http://schemas.microsoft.com/office/drawing/2014/main" id="{F4598EB8-767D-FC64-FD1F-4CA4DF8160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93882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91243-6293-3188-D722-56370FC3587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Statement </a:t>
            </a:r>
          </a:p>
        </p:txBody>
      </p:sp>
      <p:sp>
        <p:nvSpPr>
          <p:cNvPr id="3" name="Text Placeholder 2">
            <a:extLst>
              <a:ext uri="{FF2B5EF4-FFF2-40B4-BE49-F238E27FC236}">
                <a16:creationId xmlns:a16="http://schemas.microsoft.com/office/drawing/2014/main" id="{3AC533B3-3A25-A28D-F831-4EF0B8002FE5}"/>
              </a:ext>
            </a:extLst>
          </p:cNvPr>
          <p:cNvSpPr>
            <a:spLocks noGrp="1"/>
          </p:cNvSpPr>
          <p:nvPr>
            <p:ph type="body" idx="1"/>
          </p:nvPr>
        </p:nvSpPr>
        <p:spPr>
          <a:xfrm>
            <a:off x="539496" y="3236977"/>
            <a:ext cx="8229600" cy="2395728"/>
          </a:xfrm>
        </p:spPr>
        <p:txBody>
          <a:bodyPr/>
          <a:lstStyle/>
          <a:p>
            <a:r>
              <a:rPr lang="en-US" sz="1800" dirty="0"/>
              <a:t>As underwater exploration and research continue to grow in importance, there is a clear need for reliable, accessible, and versatile underwater drones. However, the lack of a comprehensive budget based online platform that educates users on how to assemble and operate these drones presents a significant challenge. </a:t>
            </a:r>
          </a:p>
          <a:p>
            <a:r>
              <a:rPr lang="en-US" sz="1800" dirty="0"/>
              <a:t>Additionally, there is a market gap for a dedicated platform where such drones and their components can be purchased. </a:t>
            </a:r>
          </a:p>
          <a:p>
            <a:r>
              <a:rPr lang="en-US" sz="1800" dirty="0"/>
              <a:t>The Leviathan Drones website aims to address these issues by offering a robust solution that combines education, product showcasing, and e-commerce.</a:t>
            </a:r>
            <a:endParaRPr lang="en-IN" sz="1800" dirty="0"/>
          </a:p>
        </p:txBody>
      </p:sp>
      <p:sp>
        <p:nvSpPr>
          <p:cNvPr id="4" name="Slide Number Placeholder 3">
            <a:extLst>
              <a:ext uri="{FF2B5EF4-FFF2-40B4-BE49-F238E27FC236}">
                <a16:creationId xmlns:a16="http://schemas.microsoft.com/office/drawing/2014/main" id="{E2875A5C-5D09-C4BB-46FD-C433751592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238430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4553">
              <a:srgbClr val="C2D4E8"/>
            </a:gs>
            <a:gs pos="44036">
              <a:srgbClr val="CCDBEC"/>
            </a:gs>
            <a:gs pos="17464">
              <a:srgbClr val="E5EDF6"/>
            </a:gs>
            <a:gs pos="0">
              <a:schemeClr val="accent1">
                <a:lumMod val="5000"/>
                <a:lumOff val="95000"/>
              </a:schemeClr>
            </a:gs>
            <a:gs pos="39000">
              <a:schemeClr val="accent1">
                <a:lumMod val="45000"/>
                <a:lumOff val="55000"/>
              </a:schemeClr>
            </a:gs>
            <a:gs pos="61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CC7C-37E4-7C0C-03BC-34868676273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Software Requirements</a:t>
            </a:r>
          </a:p>
        </p:txBody>
      </p:sp>
      <p:sp>
        <p:nvSpPr>
          <p:cNvPr id="3" name="Text Placeholder 2">
            <a:extLst>
              <a:ext uri="{FF2B5EF4-FFF2-40B4-BE49-F238E27FC236}">
                <a16:creationId xmlns:a16="http://schemas.microsoft.com/office/drawing/2014/main" id="{AE1DBA3E-3FDA-67F5-530A-34A2E4224DF7}"/>
              </a:ext>
            </a:extLst>
          </p:cNvPr>
          <p:cNvSpPr>
            <a:spLocks noGrp="1"/>
          </p:cNvSpPr>
          <p:nvPr>
            <p:ph type="body" idx="1"/>
          </p:nvPr>
        </p:nvSpPr>
        <p:spPr/>
        <p:txBody>
          <a:bodyPr/>
          <a:lstStyle/>
          <a:p>
            <a:pPr marL="114300" indent="0">
              <a:buNone/>
            </a:pPr>
            <a:r>
              <a:rPr lang="en-US" sz="1800" dirty="0"/>
              <a:t>To build the Leviathan Drones website, the following software tools and technologies are Used:</a:t>
            </a:r>
          </a:p>
          <a:p>
            <a:pPr>
              <a:buFont typeface="Arial" panose="020B0604020202020204" pitchFamily="34" charset="0"/>
              <a:buChar char="•"/>
            </a:pPr>
            <a:r>
              <a:rPr lang="en-US" sz="1800" b="1" dirty="0"/>
              <a:t>HTML5:</a:t>
            </a:r>
            <a:r>
              <a:rPr lang="en-US" sz="1800" dirty="0"/>
              <a:t> The backbone of the website, providing the structure and content organization.</a:t>
            </a:r>
          </a:p>
          <a:p>
            <a:pPr>
              <a:buFont typeface="Arial" panose="020B0604020202020204" pitchFamily="34" charset="0"/>
              <a:buChar char="•"/>
            </a:pPr>
            <a:r>
              <a:rPr lang="en-US" sz="1800" b="1" dirty="0"/>
              <a:t>CSS3:</a:t>
            </a:r>
            <a:r>
              <a:rPr lang="en-US" sz="1800" dirty="0"/>
              <a:t> Used for styling the website, ensuring a visually appealing and consistent design across all pages.</a:t>
            </a:r>
          </a:p>
          <a:p>
            <a:pPr>
              <a:buFont typeface="Arial" panose="020B0604020202020204" pitchFamily="34" charset="0"/>
              <a:buChar char="•"/>
            </a:pPr>
            <a:r>
              <a:rPr lang="en-US" sz="1800" b="1" dirty="0"/>
              <a:t>JavaScript (optional):</a:t>
            </a:r>
            <a:r>
              <a:rPr lang="en-US" sz="1800" dirty="0"/>
              <a:t> For adding interactive elements and enhancing user experience (e.g., video players, dynamic forms).</a:t>
            </a:r>
          </a:p>
          <a:p>
            <a:pPr>
              <a:buFont typeface="Arial" panose="020B0604020202020204" pitchFamily="34" charset="0"/>
              <a:buChar char="•"/>
            </a:pPr>
            <a:r>
              <a:rPr lang="en-US" sz="1800" b="1" dirty="0"/>
              <a:t>Responsive Design Frameworks:</a:t>
            </a:r>
            <a:r>
              <a:rPr lang="en-US" sz="1800" dirty="0"/>
              <a:t> Such as Bootstrap, to ensure the website is accessible and functional across various devices (desktops, tablets, smartphones).</a:t>
            </a:r>
          </a:p>
          <a:p>
            <a:pPr>
              <a:buFont typeface="Arial" panose="020B0604020202020204" pitchFamily="34" charset="0"/>
              <a:buChar char="•"/>
            </a:pPr>
            <a:r>
              <a:rPr lang="en-US" sz="1800" b="1" dirty="0"/>
              <a:t>Web Hosting:</a:t>
            </a:r>
            <a:r>
              <a:rPr lang="en-US" sz="1800" dirty="0"/>
              <a:t> A server to host the website, ensuring it is accessible to users worldwide.</a:t>
            </a:r>
          </a:p>
          <a:p>
            <a:endParaRPr lang="en-IN" sz="1800" dirty="0"/>
          </a:p>
        </p:txBody>
      </p:sp>
      <p:sp>
        <p:nvSpPr>
          <p:cNvPr id="4" name="Slide Number Placeholder 3">
            <a:extLst>
              <a:ext uri="{FF2B5EF4-FFF2-40B4-BE49-F238E27FC236}">
                <a16:creationId xmlns:a16="http://schemas.microsoft.com/office/drawing/2014/main" id="{FE027E86-A287-E9A9-836E-383B1A58FE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28466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rgbClr val="00B0F0"/>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EE04-9A5F-9D2A-C3D4-0470AEFF5B3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Hardware Requirements</a:t>
            </a:r>
          </a:p>
        </p:txBody>
      </p:sp>
      <p:sp>
        <p:nvSpPr>
          <p:cNvPr id="3" name="Text Placeholder 2">
            <a:extLst>
              <a:ext uri="{FF2B5EF4-FFF2-40B4-BE49-F238E27FC236}">
                <a16:creationId xmlns:a16="http://schemas.microsoft.com/office/drawing/2014/main" id="{BEFBDFA4-A1C8-43E3-D087-8AF76689E40C}"/>
              </a:ext>
            </a:extLst>
          </p:cNvPr>
          <p:cNvSpPr>
            <a:spLocks noGrp="1"/>
          </p:cNvSpPr>
          <p:nvPr>
            <p:ph type="body" idx="1"/>
          </p:nvPr>
        </p:nvSpPr>
        <p:spPr/>
        <p:txBody>
          <a:bodyPr/>
          <a:lstStyle/>
          <a:p>
            <a:pPr marL="114300" indent="0">
              <a:buNone/>
            </a:pPr>
            <a:r>
              <a:rPr lang="en-US" sz="1800" dirty="0"/>
              <a:t>In addition to the software, specific hardware components are essential for the development, testing, and deployment of the website:</a:t>
            </a:r>
          </a:p>
          <a:p>
            <a:pPr>
              <a:buFont typeface="Arial" panose="020B0604020202020204" pitchFamily="34" charset="0"/>
              <a:buChar char="•"/>
            </a:pPr>
            <a:r>
              <a:rPr lang="en-US" sz="1800" b="1" dirty="0"/>
              <a:t>Development Machines:</a:t>
            </a:r>
            <a:r>
              <a:rPr lang="en-US" sz="1800" dirty="0"/>
              <a:t> Computers with sufficient processing power, memory, and storage to handle web development tasks.</a:t>
            </a:r>
          </a:p>
          <a:p>
            <a:pPr>
              <a:buFont typeface="Arial" panose="020B0604020202020204" pitchFamily="34" charset="0"/>
              <a:buChar char="•"/>
            </a:pPr>
            <a:r>
              <a:rPr lang="en-US" sz="1800" b="1" dirty="0"/>
              <a:t>Testing Devices:</a:t>
            </a:r>
            <a:r>
              <a:rPr lang="en-US" sz="1800" dirty="0"/>
              <a:t> A variety of devices (e.g., desktops, laptops, tablets, smartphones) to test the responsiveness and compatibility of the website.</a:t>
            </a:r>
          </a:p>
          <a:p>
            <a:pPr>
              <a:buFont typeface="Arial" panose="020B0604020202020204" pitchFamily="34" charset="0"/>
              <a:buChar char="•"/>
            </a:pPr>
            <a:r>
              <a:rPr lang="en-US" sz="1800" b="1" dirty="0"/>
              <a:t>Server:</a:t>
            </a:r>
            <a:r>
              <a:rPr lang="en-US" sz="1800" dirty="0"/>
              <a:t> A web server for hosting the website, with enough bandwidth and storage to manage traffic and data (e.g., images, videos).</a:t>
            </a:r>
          </a:p>
          <a:p>
            <a:pPr>
              <a:buFont typeface="Arial" panose="020B0604020202020204" pitchFamily="34" charset="0"/>
              <a:buChar char="•"/>
            </a:pPr>
            <a:r>
              <a:rPr lang="en-US" sz="1800" b="1" dirty="0"/>
              <a:t>Networking Equipment:</a:t>
            </a:r>
            <a:r>
              <a:rPr lang="en-US" sz="1800" dirty="0"/>
              <a:t> Reliable internet connection and networking tools for seamless development and deployment processes.</a:t>
            </a:r>
          </a:p>
          <a:p>
            <a:endParaRPr lang="en-IN" sz="1800" dirty="0"/>
          </a:p>
        </p:txBody>
      </p:sp>
      <p:sp>
        <p:nvSpPr>
          <p:cNvPr id="4" name="Slide Number Placeholder 3">
            <a:extLst>
              <a:ext uri="{FF2B5EF4-FFF2-40B4-BE49-F238E27FC236}">
                <a16:creationId xmlns:a16="http://schemas.microsoft.com/office/drawing/2014/main" id="{501D3687-6E50-404D-4BFC-FB214B9690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757600951"/>
      </p:ext>
    </p:extLst>
  </p:cSld>
  <p:clrMapOvr>
    <a:masterClrMapping/>
  </p:clrMapOvr>
</p:sld>
</file>

<file path=ppt/theme/theme1.xml><?xml version="1.0" encoding="utf-8"?>
<a:theme xmlns:a="http://schemas.openxmlformats.org/drawingml/2006/main" name="Theme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A99A436D-FE70-4928-9DC6-47434C99403E}" vid="{E9B45E24-1D58-4683-B235-28CE3F734820}"/>
    </a:ext>
  </a:extLst>
</a:theme>
</file>

<file path=docProps/app.xml><?xml version="1.0" encoding="utf-8"?>
<Properties xmlns="http://schemas.openxmlformats.org/officeDocument/2006/extended-properties" xmlns:vt="http://schemas.openxmlformats.org/officeDocument/2006/docPropsVTypes">
  <Template>Theme1</Template>
  <TotalTime>110</TotalTime>
  <Words>1361</Words>
  <Application>Microsoft Office PowerPoint</Application>
  <PresentationFormat>On-screen Show (4:3)</PresentationFormat>
  <Paragraphs>159</Paragraphs>
  <Slides>23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Cambria</vt:lpstr>
      <vt:lpstr>Times New Roman</vt:lpstr>
      <vt:lpstr>Theme1</vt:lpstr>
      <vt:lpstr>PowerPoint Presentation</vt:lpstr>
      <vt:lpstr>Abstract</vt:lpstr>
      <vt:lpstr>Table Of Contents</vt:lpstr>
      <vt:lpstr>Introduction</vt:lpstr>
      <vt:lpstr>PowerPoint Presentation</vt:lpstr>
      <vt:lpstr>PowerPoint Presentation</vt:lpstr>
      <vt:lpstr>Problem Statement </vt:lpstr>
      <vt:lpstr>Software Requirements</vt:lpstr>
      <vt:lpstr>Hardware Requirements</vt:lpstr>
      <vt:lpstr>Modules</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Keshav Bhalla</dc:creator>
  <cp:lastModifiedBy>Harsainyam Singh</cp:lastModifiedBy>
  <cp:revision>2</cp:revision>
  <dcterms:created xsi:type="dcterms:W3CDTF">2024-09-01T10:29:16Z</dcterms:created>
  <dcterms:modified xsi:type="dcterms:W3CDTF">2024-09-01T12:30:19Z</dcterms:modified>
</cp:coreProperties>
</file>